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jpe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6" r:id="rId4"/>
    <p:sldId id="273" r:id="rId5"/>
    <p:sldId id="271" r:id="rId6"/>
    <p:sldId id="258" r:id="rId7"/>
    <p:sldId id="264" r:id="rId8"/>
    <p:sldId id="290" r:id="rId9"/>
    <p:sldId id="270" r:id="rId10"/>
    <p:sldId id="272" r:id="rId11"/>
    <p:sldId id="274" r:id="rId12"/>
    <p:sldId id="269" r:id="rId13"/>
    <p:sldId id="278" r:id="rId14"/>
    <p:sldId id="279" r:id="rId15"/>
    <p:sldId id="286" r:id="rId16"/>
    <p:sldId id="285" r:id="rId17"/>
    <p:sldId id="284" r:id="rId18"/>
    <p:sldId id="283" r:id="rId19"/>
    <p:sldId id="287" r:id="rId20"/>
    <p:sldId id="289" r:id="rId21"/>
    <p:sldId id="288" r:id="rId22"/>
    <p:sldId id="282" r:id="rId23"/>
    <p:sldId id="281" r:id="rId24"/>
    <p:sldId id="280" r:id="rId25"/>
    <p:sldId id="267" r:id="rId26"/>
    <p:sldId id="257" r:id="rId27"/>
    <p:sldId id="268" r:id="rId28"/>
    <p:sldId id="259" r:id="rId29"/>
    <p:sldId id="276" r:id="rId30"/>
    <p:sldId id="277" r:id="rId31"/>
    <p:sldId id="275" r:id="rId32"/>
    <p:sldId id="260" r:id="rId33"/>
    <p:sldId id="262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">
          <p15:clr>
            <a:srgbClr val="A4A3A4"/>
          </p15:clr>
        </p15:guide>
        <p15:guide id="2" pos="55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1BF"/>
    <a:srgbClr val="A5A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713" autoAdjust="0"/>
  </p:normalViewPr>
  <p:slideViewPr>
    <p:cSldViewPr snapToGrid="0" snapToObjects="1" showGuides="1">
      <p:cViewPr varScale="1">
        <p:scale>
          <a:sx n="130" d="100"/>
          <a:sy n="130" d="100"/>
        </p:scale>
        <p:origin x="936" y="96"/>
      </p:cViewPr>
      <p:guideLst>
        <p:guide orient="horz" pos="151"/>
        <p:guide pos="55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ttern_Wallpaper3.ti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r="2997"/>
          <a:stretch/>
        </p:blipFill>
        <p:spPr>
          <a:xfrm>
            <a:off x="-1" y="1"/>
            <a:ext cx="9144001" cy="683372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459800" y="427037"/>
            <a:ext cx="8244463" cy="59560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754121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pattern_Wallpaper3.ti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1"/>
          <a:stretch/>
        </p:blipFill>
        <p:spPr>
          <a:xfrm>
            <a:off x="-1" y="0"/>
            <a:ext cx="9144001" cy="617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55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0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pattern_Wallpaper_2.ti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r="2431"/>
          <a:stretch/>
        </p:blipFill>
        <p:spPr>
          <a:xfrm>
            <a:off x="-1" y="0"/>
            <a:ext cx="9144001" cy="620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8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pattern_Wallpaper.tif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6" t="697" r="2152" b="1239"/>
          <a:stretch/>
        </p:blipFill>
        <p:spPr>
          <a:xfrm>
            <a:off x="0" y="1"/>
            <a:ext cx="9144000" cy="617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45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6146" r="5217"/>
          <a:stretch/>
        </p:blipFill>
        <p:spPr>
          <a:xfrm>
            <a:off x="0" y="0"/>
            <a:ext cx="9144000" cy="612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49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 descr="pattern_Wallpaper_blaa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" t="709" r="808"/>
          <a:stretch/>
        </p:blipFill>
        <p:spPr>
          <a:xfrm>
            <a:off x="0" y="0"/>
            <a:ext cx="9142413" cy="612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07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3"/>
          <a:stretch/>
        </p:blipFill>
        <p:spPr>
          <a:xfrm>
            <a:off x="10951" y="43796"/>
            <a:ext cx="9133049" cy="60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00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78" r="1129"/>
          <a:stretch/>
        </p:blipFill>
        <p:spPr>
          <a:xfrm>
            <a:off x="0" y="0"/>
            <a:ext cx="9154948" cy="613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38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368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577353"/>
            <a:ext cx="7772400" cy="9006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0" i="0" cap="all" spc="300">
                <a:latin typeface="Georgia"/>
                <a:cs typeface="Georgia"/>
              </a:defRPr>
            </a:lvl1pPr>
          </a:lstStyle>
          <a:p>
            <a:r>
              <a:rPr lang="nb-NO" dirty="0"/>
              <a:t>DETTE ER EN OVERSKRIFT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477982"/>
            <a:ext cx="6400800" cy="10226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 baseline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Her er det plass til en underoverskrift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706471" y="33916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3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ttern_Wallpaper_2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01"/>
            <a:ext cx="9144000" cy="59447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721" y="2549595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cap="all" spc="0">
                <a:latin typeface="Georgia"/>
              </a:defRPr>
            </a:lvl1pPr>
          </a:lstStyle>
          <a:p>
            <a:r>
              <a:rPr lang="nb-NO" dirty="0"/>
              <a:t>Click to Edit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6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721" y="1124194"/>
            <a:ext cx="8031338" cy="858753"/>
          </a:xfrm>
          <a:prstGeom prst="rect">
            <a:avLst/>
          </a:prstGeom>
        </p:spPr>
        <p:txBody>
          <a:bodyPr/>
          <a:lstStyle>
            <a:lvl1pPr algn="l">
              <a:defRPr sz="3600" cap="all" baseline="0">
                <a:latin typeface="Georgia"/>
              </a:defRPr>
            </a:lvl1pPr>
          </a:lstStyle>
          <a:p>
            <a:r>
              <a:rPr lang="nb-NO" dirty="0"/>
              <a:t>Klikk her for å endre tittel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94753" y="2256076"/>
            <a:ext cx="8109509" cy="1970127"/>
          </a:xfrm>
          <a:prstGeom prst="rect">
            <a:avLst/>
          </a:prstGeom>
        </p:spPr>
        <p:txBody>
          <a:bodyPr vert="horz"/>
          <a:lstStyle>
            <a:lvl1pPr>
              <a:defRPr sz="2000" b="0" i="0" baseline="0">
                <a:latin typeface="Arial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3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2353"/>
            <a:ext cx="8229600" cy="932266"/>
          </a:xfrm>
          <a:prstGeom prst="rect">
            <a:avLst/>
          </a:prstGeom>
        </p:spPr>
        <p:txBody>
          <a:bodyPr/>
          <a:lstStyle>
            <a:lvl1pPr algn="l">
              <a:defRPr sz="3400" cap="all" baseline="0">
                <a:latin typeface="Georgia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35463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2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600">
                <a:latin typeface="Arial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5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64881"/>
            <a:ext cx="8229600" cy="935319"/>
          </a:xfrm>
          <a:prstGeom prst="rect">
            <a:avLst/>
          </a:prstGeom>
        </p:spPr>
        <p:txBody>
          <a:bodyPr/>
          <a:lstStyle>
            <a:lvl1pPr>
              <a:defRPr sz="3400" cap="all">
                <a:latin typeface="Georgia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1"/>
            <a:ext cx="4038600" cy="4224515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Arial"/>
              </a:defRPr>
            </a:lvl1pPr>
            <a:lvl2pPr>
              <a:defRPr sz="23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Du kan klikke her for å endre på teksten</a:t>
            </a:r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2"/>
            <a:ext cx="4038600" cy="4224514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Arial"/>
              </a:defRPr>
            </a:lvl1pPr>
            <a:lvl2pPr>
              <a:defRPr sz="23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Du kan klikke her for å endre på teksten</a:t>
            </a:r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1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ide_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7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6172"/>
            <a:ext cx="5486400" cy="298381"/>
          </a:xfrm>
          <a:prstGeom prst="rect">
            <a:avLst/>
          </a:prstGeom>
        </p:spPr>
        <p:txBody>
          <a:bodyPr anchor="b"/>
          <a:lstStyle>
            <a:lvl1pPr algn="l">
              <a:defRPr sz="1800" b="1" i="0">
                <a:latin typeface="Arial"/>
                <a:cs typeface="Arial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674743"/>
            <a:ext cx="5486400" cy="4565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8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1B244-5DE1-884A-885B-F03223C1AA86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293708"/>
            <a:ext cx="9144000" cy="564292"/>
          </a:xfrm>
          <a:prstGeom prst="rect">
            <a:avLst/>
          </a:prstGeom>
          <a:solidFill>
            <a:srgbClr val="C0C1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2933"/>
            <a:ext cx="1670801" cy="240661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514" y="6429712"/>
            <a:ext cx="1795631" cy="29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5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49" r:id="rId2"/>
    <p:sldLayoutId id="2147483663" r:id="rId3"/>
    <p:sldLayoutId id="2147483654" r:id="rId4"/>
    <p:sldLayoutId id="2147483655" r:id="rId5"/>
    <p:sldLayoutId id="2147483650" r:id="rId6"/>
    <p:sldLayoutId id="2147483652" r:id="rId7"/>
    <p:sldLayoutId id="2147483662" r:id="rId8"/>
    <p:sldLayoutId id="2147483657" r:id="rId9"/>
    <p:sldLayoutId id="2147483660" r:id="rId10"/>
    <p:sldLayoutId id="2147483658" r:id="rId11"/>
    <p:sldLayoutId id="2147483659" r:id="rId12"/>
    <p:sldLayoutId id="2147483665" r:id="rId13"/>
    <p:sldLayoutId id="2147483666" r:id="rId14"/>
    <p:sldLayoutId id="2147483668" r:id="rId15"/>
    <p:sldLayoutId id="2147483669" r:id="rId16"/>
    <p:sldLayoutId id="214748366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 baseline="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 baseline="0">
          <a:solidFill>
            <a:schemeClr val="tx1"/>
          </a:solidFill>
          <a:latin typeface="Georgi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 baseline="0">
          <a:solidFill>
            <a:schemeClr val="tx1"/>
          </a:solidFill>
          <a:latin typeface="Georgi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 baseline="0">
          <a:solidFill>
            <a:schemeClr val="tx1"/>
          </a:solidFill>
          <a:latin typeface="Georgi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 baseline="0">
          <a:solidFill>
            <a:schemeClr val="tx1"/>
          </a:solidFill>
          <a:latin typeface="Georg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vivian.lynghjem@aktimed.no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berit.almo@aktimed.n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kirken.no/globalassets/kirken.no/aktuelt/filer%202021/kirken%20oppl%C3%A6ring%202021.pdf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kirken.no/globalassets/kirken.no/aktuelt/filer%202021/handlingsplan.docx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kirken.no/nb-NO/om-kirken/for-medarbeidere/medarbeiderunders%C3%B8kelse/ressursside-ledere/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mh625@kirken.no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2290" y="14018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kstSylinder 2"/>
          <p:cNvSpPr txBox="1"/>
          <p:nvPr/>
        </p:nvSpPr>
        <p:spPr>
          <a:xfrm>
            <a:off x="2248929" y="1586521"/>
            <a:ext cx="47038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Georgia" panose="02040502050405020303" pitchFamily="18" charset="0"/>
              </a:rPr>
              <a:t>Startside</a:t>
            </a:r>
            <a:r>
              <a:rPr lang="en-US" sz="3600" dirty="0">
                <a:latin typeface="Georgia" panose="02040502050405020303" pitchFamily="18" charset="0"/>
              </a:rPr>
              <a:t> for </a:t>
            </a:r>
            <a:r>
              <a:rPr lang="en-US" sz="3600" dirty="0" err="1">
                <a:latin typeface="Georgia" panose="02040502050405020303" pitchFamily="18" charset="0"/>
              </a:rPr>
              <a:t>denne</a:t>
            </a:r>
            <a:r>
              <a:rPr lang="en-US" sz="3600" dirty="0">
                <a:latin typeface="Georgia" panose="02040502050405020303" pitchFamily="18" charset="0"/>
              </a:rPr>
              <a:t> </a:t>
            </a:r>
            <a:r>
              <a:rPr lang="en-US" sz="3600" dirty="0" err="1">
                <a:latin typeface="Georgia" panose="02040502050405020303" pitchFamily="18" charset="0"/>
              </a:rPr>
              <a:t>presentasjonen</a:t>
            </a:r>
            <a:r>
              <a:rPr lang="en-US" sz="3600" dirty="0">
                <a:latin typeface="Georgia" panose="02040502050405020303" pitchFamily="18" charset="0"/>
              </a:rPr>
              <a:t>,</a:t>
            </a:r>
          </a:p>
          <a:p>
            <a:r>
              <a:rPr lang="en-US" sz="3600" dirty="0">
                <a:latin typeface="Georgia" panose="02040502050405020303" pitchFamily="18" charset="0"/>
              </a:rPr>
              <a:t>- </a:t>
            </a:r>
            <a:r>
              <a:rPr lang="en-US" sz="3600" dirty="0" err="1">
                <a:latin typeface="Georgia" panose="02040502050405020303" pitchFamily="18" charset="0"/>
              </a:rPr>
              <a:t>gjerne</a:t>
            </a:r>
            <a:r>
              <a:rPr lang="en-US" sz="3600" dirty="0">
                <a:latin typeface="Georgia" panose="02040502050405020303" pitchFamily="18" charset="0"/>
              </a:rPr>
              <a:t> et </a:t>
            </a:r>
            <a:r>
              <a:rPr lang="en-US" sz="3600" dirty="0" err="1">
                <a:latin typeface="Georgia" panose="02040502050405020303" pitchFamily="18" charset="0"/>
              </a:rPr>
              <a:t>foto</a:t>
            </a:r>
            <a:endParaRPr lang="en-US" sz="3600" dirty="0">
              <a:latin typeface="Georgia" panose="02040502050405020303" pitchFamily="18" charset="0"/>
            </a:endParaRP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F7E8856-F947-4041-B3D1-9115B8B8B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328"/>
            <a:ext cx="9144000" cy="59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59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79E455-D960-4788-A879-202700D4E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Prosess</a:t>
            </a:r>
          </a:p>
        </p:txBody>
      </p:sp>
      <p:sp useBgFill="1">
        <p:nvSpPr>
          <p:cNvPr id="3" name="Plassholder for tekst 2">
            <a:extLst>
              <a:ext uri="{FF2B5EF4-FFF2-40B4-BE49-F238E27FC236}">
                <a16:creationId xmlns:a16="http://schemas.microsoft.com/office/drawing/2014/main" id="{BD09F104-528C-4B22-86D8-6FEE91E37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5077" y="2256076"/>
            <a:ext cx="2659901" cy="2765750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/>
          <a:lstStyle/>
          <a:p>
            <a:pPr marL="0" indent="0">
              <a:buNone/>
            </a:pPr>
            <a:r>
              <a:rPr lang="nb-NO" dirty="0"/>
              <a:t>Presentasjons- og tilbakemeldingsmøter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r>
              <a:rPr lang="nb-NO" sz="1600" dirty="0"/>
              <a:t>Prosessleder:</a:t>
            </a:r>
          </a:p>
          <a:p>
            <a:pPr>
              <a:buFontTx/>
              <a:buChar char="-"/>
            </a:pPr>
            <a:r>
              <a:rPr lang="nb-NO" sz="1600" dirty="0"/>
              <a:t>Leder for enheten</a:t>
            </a:r>
          </a:p>
          <a:p>
            <a:pPr>
              <a:buFontTx/>
              <a:buChar char="-"/>
            </a:pPr>
            <a:r>
              <a:rPr lang="nb-NO" sz="1600" dirty="0"/>
              <a:t>Ett nivå opp</a:t>
            </a:r>
          </a:p>
          <a:p>
            <a:pPr>
              <a:buFontTx/>
              <a:buChar char="-"/>
            </a:pPr>
            <a:r>
              <a:rPr lang="nb-NO" sz="1600" dirty="0"/>
              <a:t>Bedriftshelsetjeneste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85FA3C7F-84C2-4195-8AD8-E3557888ECA2}"/>
              </a:ext>
            </a:extLst>
          </p:cNvPr>
          <p:cNvSpPr txBox="1">
            <a:spLocks/>
          </p:cNvSpPr>
          <p:nvPr/>
        </p:nvSpPr>
        <p:spPr>
          <a:xfrm>
            <a:off x="3473962" y="2256076"/>
            <a:ext cx="2526617" cy="2765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Arial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/>
              <a:t>Utarbeide handlingsplan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r>
              <a:rPr lang="nb-NO" sz="1600" dirty="0"/>
              <a:t>Prosessleder:</a:t>
            </a:r>
          </a:p>
          <a:p>
            <a:pPr>
              <a:buFontTx/>
              <a:buChar char="-"/>
            </a:pPr>
            <a:r>
              <a:rPr lang="nb-NO" sz="1600" dirty="0"/>
              <a:t>Leder for enheten</a:t>
            </a:r>
          </a:p>
          <a:p>
            <a:pPr>
              <a:buFontTx/>
              <a:buChar char="-"/>
            </a:pPr>
            <a:r>
              <a:rPr lang="nb-NO" sz="1600" dirty="0"/>
              <a:t>Ett nivå opp</a:t>
            </a:r>
          </a:p>
          <a:p>
            <a:pPr>
              <a:buFontTx/>
              <a:buChar char="-"/>
            </a:pPr>
            <a:r>
              <a:rPr lang="nb-NO" sz="1600" dirty="0"/>
              <a:t>Bedriftshelsetjeneste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32BE8BC6-45E4-404A-B416-61C1AE309D84}"/>
              </a:ext>
            </a:extLst>
          </p:cNvPr>
          <p:cNvSpPr txBox="1">
            <a:spLocks/>
          </p:cNvSpPr>
          <p:nvPr/>
        </p:nvSpPr>
        <p:spPr>
          <a:xfrm>
            <a:off x="6436375" y="2256076"/>
            <a:ext cx="2080820" cy="2765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Arial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/>
              <a:t>Oppfølgning av handlingsplan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1600" dirty="0"/>
              <a:t>Leder for enheten er ansvarlig</a:t>
            </a:r>
          </a:p>
          <a:p>
            <a:pPr marL="0" indent="0">
              <a:buNone/>
            </a:pPr>
            <a:r>
              <a:rPr lang="nb-NO" sz="1600" dirty="0"/>
              <a:t>Integreres i HMS-arbeidet</a:t>
            </a:r>
          </a:p>
        </p:txBody>
      </p:sp>
      <p:sp>
        <p:nvSpPr>
          <p:cNvPr id="6" name="Pil: høyre 5">
            <a:extLst>
              <a:ext uri="{FF2B5EF4-FFF2-40B4-BE49-F238E27FC236}">
                <a16:creationId xmlns:a16="http://schemas.microsoft.com/office/drawing/2014/main" id="{A5F8831F-7F40-4EDB-A1E7-B791B1321535}"/>
              </a:ext>
            </a:extLst>
          </p:cNvPr>
          <p:cNvSpPr/>
          <p:nvPr/>
        </p:nvSpPr>
        <p:spPr>
          <a:xfrm>
            <a:off x="2795266" y="309406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l: høyre 6">
            <a:extLst>
              <a:ext uri="{FF2B5EF4-FFF2-40B4-BE49-F238E27FC236}">
                <a16:creationId xmlns:a16="http://schemas.microsoft.com/office/drawing/2014/main" id="{72B7B8CA-2B13-476A-8B10-86CB082AEE35}"/>
              </a:ext>
            </a:extLst>
          </p:cNvPr>
          <p:cNvSpPr/>
          <p:nvPr/>
        </p:nvSpPr>
        <p:spPr>
          <a:xfrm>
            <a:off x="5766147" y="310350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il: høyre 7">
            <a:extLst>
              <a:ext uri="{FF2B5EF4-FFF2-40B4-BE49-F238E27FC236}">
                <a16:creationId xmlns:a16="http://schemas.microsoft.com/office/drawing/2014/main" id="{56F55876-391E-4F93-9379-FCB5C321ACF0}"/>
              </a:ext>
            </a:extLst>
          </p:cNvPr>
          <p:cNvSpPr/>
          <p:nvPr/>
        </p:nvSpPr>
        <p:spPr>
          <a:xfrm>
            <a:off x="0" y="3038166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l: høyre 8">
            <a:extLst>
              <a:ext uri="{FF2B5EF4-FFF2-40B4-BE49-F238E27FC236}">
                <a16:creationId xmlns:a16="http://schemas.microsoft.com/office/drawing/2014/main" id="{FA722911-42DD-40B4-A292-8D03CE587E6B}"/>
              </a:ext>
            </a:extLst>
          </p:cNvPr>
          <p:cNvSpPr/>
          <p:nvPr/>
        </p:nvSpPr>
        <p:spPr>
          <a:xfrm>
            <a:off x="8131855" y="309406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017D2A5-4217-4FF5-916E-99FC1440B236}"/>
              </a:ext>
            </a:extLst>
          </p:cNvPr>
          <p:cNvSpPr txBox="1"/>
          <p:nvPr/>
        </p:nvSpPr>
        <p:spPr>
          <a:xfrm>
            <a:off x="1" y="5383161"/>
            <a:ext cx="9144000" cy="369332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txBody>
          <a:bodyPr wrap="square" rtlCol="0">
            <a:spAutoFit/>
          </a:bodyPr>
          <a:lstStyle/>
          <a:p>
            <a:r>
              <a:rPr lang="nb-NO" dirty="0"/>
              <a:t>	</a:t>
            </a:r>
            <a:r>
              <a:rPr lang="nb-NO" b="1" dirty="0"/>
              <a:t>Involvere: </a:t>
            </a:r>
            <a:r>
              <a:rPr lang="nb-NO" dirty="0"/>
              <a:t>	Verneombud			Tillitsvalgte			Arbeidsmiljøutvalg</a:t>
            </a:r>
          </a:p>
        </p:txBody>
      </p:sp>
    </p:spTree>
    <p:extLst>
      <p:ext uri="{BB962C8B-B14F-4D97-AF65-F5344CB8AC3E}">
        <p14:creationId xmlns:p14="http://schemas.microsoft.com/office/powerpoint/2010/main" val="3068768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E57216-B643-4C93-AFE4-B8EC4C06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Bedriftshelsetjeneste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94BA170-02E1-4D21-AD5B-10DF5CA4F2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753" y="2256075"/>
            <a:ext cx="8109509" cy="2031325"/>
          </a:xfrm>
        </p:spPr>
        <p:txBody>
          <a:bodyPr/>
          <a:lstStyle/>
          <a:p>
            <a:r>
              <a:rPr lang="nb-NO" dirty="0"/>
              <a:t>Bedriftshelsetjenesten kan bistå leder:</a:t>
            </a:r>
          </a:p>
          <a:p>
            <a:pPr lvl="1"/>
            <a:r>
              <a:rPr lang="nb-NO" dirty="0"/>
              <a:t>I presentasjons- og tilbakemeldingsmøter</a:t>
            </a:r>
          </a:p>
          <a:p>
            <a:pPr lvl="1"/>
            <a:r>
              <a:rPr lang="nb-NO" dirty="0"/>
              <a:t>Utarbeiding av handlingsplan</a:t>
            </a:r>
          </a:p>
          <a:p>
            <a:r>
              <a:rPr lang="nb-NO" dirty="0"/>
              <a:t>AKTIMED bedriftshelsetjeneste tilbyr sine tjenester også til fellesråd som ikke har avtale med dem (kontor i Haugesund og Stavanger)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50C8B71-E9CA-4217-BCB1-1D9FF9C7D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03" b="4739"/>
          <a:stretch/>
        </p:blipFill>
        <p:spPr>
          <a:xfrm>
            <a:off x="2477729" y="4287400"/>
            <a:ext cx="3416196" cy="1942506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D184D5B7-7EA5-4EE6-92A9-9F6EA6A695A8}"/>
              </a:ext>
            </a:extLst>
          </p:cNvPr>
          <p:cNvSpPr txBox="1"/>
          <p:nvPr/>
        </p:nvSpPr>
        <p:spPr>
          <a:xfrm>
            <a:off x="6068961" y="4428095"/>
            <a:ext cx="25520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Kontaktperson SØR:</a:t>
            </a:r>
            <a:endParaRPr lang="nb-NO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Vivian Lynghjem</a:t>
            </a:r>
          </a:p>
          <a:p>
            <a:pPr algn="r"/>
            <a:r>
              <a:rPr lang="nb-NO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vivian.lynghjem@aktimed.no</a:t>
            </a:r>
            <a:endParaRPr lang="nb-NO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mobil 910 08 114</a:t>
            </a:r>
          </a:p>
          <a:p>
            <a:pPr algn="r"/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algn="r"/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Kontaktperson NORD:</a:t>
            </a:r>
            <a:endParaRPr lang="nb-NO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Berit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Aalmo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algn="r"/>
            <a:r>
              <a:rPr lang="nb-NO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berit.almo@aktimed.no</a:t>
            </a:r>
            <a:endParaRPr lang="nb-NO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mobil 916 68 455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6275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B9D066-7244-4186-9F36-856AB67E3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/>
              <a:t>Hvordan Leses og presenteres rapportene?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B4EEDC7-3FAA-4056-B71F-C4C3F406CD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753" y="2256077"/>
            <a:ext cx="8109509" cy="1335156"/>
          </a:xfrm>
        </p:spPr>
        <p:txBody>
          <a:bodyPr/>
          <a:lstStyle/>
          <a:p>
            <a:pPr marL="0" indent="0">
              <a:buNone/>
            </a:pPr>
            <a:endParaRPr lang="nb-NO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hlinkClick r:id="rId2"/>
            </a:endParaRPr>
          </a:p>
          <a:p>
            <a:pPr marL="0" indent="0">
              <a:buNone/>
            </a:pPr>
            <a:r>
              <a:rPr lang="nb-NO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https://kirken.no/globalassets/kirken.no/aktuelt/filer%202021/kirken%20oppl%C3%A6ring%202021.pdf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07A458D-3F7A-4BD8-9793-19E708808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1233"/>
            <a:ext cx="9144000" cy="246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25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41FF0504-4473-4815-873D-E0BF35373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317"/>
            <a:ext cx="9144000" cy="51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46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8BB9CC5B-A962-4DFE-ABF4-87B656D75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193"/>
            <a:ext cx="9144000" cy="51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12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63FABB2-BE1C-4918-BFB8-0C6B70686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8532"/>
            <a:ext cx="9144000" cy="5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8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B6AA1C8-74B3-479E-96AA-1BE5AB362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705"/>
            <a:ext cx="9144000" cy="391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05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6806801-2086-4C6B-B4FF-3A2E689D3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595"/>
            <a:ext cx="9144000" cy="521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87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7F5BE9D-0F2C-41E1-A602-D0B89DB5E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139"/>
            <a:ext cx="9144000" cy="507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09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0814587-BCBD-44DB-9A22-A934BD396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148"/>
            <a:ext cx="9144000" cy="496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04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581" y="2757625"/>
            <a:ext cx="8354961" cy="90062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Medarbeiderundersøkelse</a:t>
            </a:r>
            <a:r>
              <a:rPr lang="en-US" dirty="0"/>
              <a:t> 2021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661" y="4343399"/>
            <a:ext cx="6400800" cy="1047135"/>
          </a:xfrm>
        </p:spPr>
        <p:txBody>
          <a:bodyPr/>
          <a:lstStyle/>
          <a:p>
            <a:r>
              <a:rPr lang="nb-NO" dirty="0"/>
              <a:t>Blant alle ansatte i trossamfunnet </a:t>
            </a:r>
          </a:p>
          <a:p>
            <a:r>
              <a:rPr lang="nb-NO" dirty="0"/>
              <a:t>Den norske kirke</a:t>
            </a:r>
          </a:p>
        </p:txBody>
      </p:sp>
    </p:spTree>
    <p:extLst>
      <p:ext uri="{BB962C8B-B14F-4D97-AF65-F5344CB8AC3E}">
        <p14:creationId xmlns:p14="http://schemas.microsoft.com/office/powerpoint/2010/main" val="2608679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B140C20-F1B4-4E79-8D48-A7C17F8DC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670"/>
            <a:ext cx="9144000" cy="4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33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43AF92C-82B1-40F4-A596-FA6C6CDBD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820"/>
            <a:ext cx="9144000" cy="528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72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1202345-DCAF-48EC-84B2-005E61382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100"/>
            <a:ext cx="9144000" cy="56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24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1C4DBA8-0881-4C41-B355-B90D786C8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9273"/>
            <a:ext cx="9144000" cy="46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59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722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957CF1-4BE4-40A5-98F7-998BF408C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769182"/>
            <a:ext cx="6858000" cy="1337072"/>
          </a:xfrm>
        </p:spPr>
        <p:txBody>
          <a:bodyPr>
            <a:normAutofit fontScale="90000"/>
          </a:bodyPr>
          <a:lstStyle/>
          <a:p>
            <a:r>
              <a:rPr lang="nb-NO" sz="3975" dirty="0"/>
              <a:t>Fremdriftsplan 2022</a:t>
            </a:r>
            <a:br>
              <a:rPr lang="nb-NO" dirty="0"/>
            </a:br>
            <a:br>
              <a:rPr lang="nb-NO" sz="3000" dirty="0"/>
            </a:br>
            <a:br>
              <a:rPr lang="nb-NO" sz="2100" dirty="0"/>
            </a:br>
            <a:endParaRPr lang="nb-NO" sz="21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425C3C3-BF11-42FC-B9CD-47FBCD51B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168" y="2106254"/>
            <a:ext cx="7551174" cy="3659443"/>
          </a:xfrm>
        </p:spPr>
        <p:txBody>
          <a:bodyPr>
            <a:normAutofit fontScale="92500" lnSpcReduction="20000"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nb-NO" sz="2600" b="1" dirty="0">
                <a:solidFill>
                  <a:schemeClr val="tx1"/>
                </a:solidFill>
              </a:rPr>
              <a:t>Informasjonsmøte / presentasjon av resultater: </a:t>
            </a:r>
            <a:r>
              <a:rPr lang="nb-NO" sz="2600" dirty="0">
                <a:solidFill>
                  <a:schemeClr val="tx1"/>
                </a:solidFill>
              </a:rPr>
              <a:t>	Innen utgangen av mars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nb-NO" sz="2600" b="1" dirty="0">
                <a:solidFill>
                  <a:schemeClr val="tx1"/>
                </a:solidFill>
              </a:rPr>
              <a:t>Arbeid i stab; områder / tiltak / handlingsplan:</a:t>
            </a:r>
            <a:r>
              <a:rPr lang="nb-NO" sz="2600" dirty="0">
                <a:solidFill>
                  <a:schemeClr val="tx1"/>
                </a:solidFill>
              </a:rPr>
              <a:t> 	Mars - mai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nb-NO" sz="2600" b="1" dirty="0">
                <a:solidFill>
                  <a:schemeClr val="tx1"/>
                </a:solidFill>
              </a:rPr>
              <a:t>Handlingsplan innsendt til kirkeverge: </a:t>
            </a:r>
          </a:p>
          <a:p>
            <a:pPr algn="l"/>
            <a:r>
              <a:rPr lang="nb-NO" sz="2600" dirty="0">
                <a:solidFill>
                  <a:schemeClr val="tx1"/>
                </a:solidFill>
              </a:rPr>
              <a:t>	Innen utgangen av mai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nb-NO" sz="2600" b="1" dirty="0">
                <a:solidFill>
                  <a:schemeClr val="tx1"/>
                </a:solidFill>
              </a:rPr>
              <a:t>Oppfølging av handlingsplan: </a:t>
            </a:r>
          </a:p>
          <a:p>
            <a:pPr algn="l"/>
            <a:r>
              <a:rPr lang="nb-NO" sz="2600" dirty="0">
                <a:solidFill>
                  <a:schemeClr val="tx1"/>
                </a:solidFill>
              </a:rPr>
              <a:t>	Innen utgangen av juni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nb-NO" sz="2600" b="1" dirty="0">
                <a:solidFill>
                  <a:schemeClr val="tx1"/>
                </a:solidFill>
              </a:rPr>
              <a:t>Oppfølging / evaluering av handlingsplan / tiltak:</a:t>
            </a:r>
            <a:r>
              <a:rPr lang="nb-NO" sz="2600" dirty="0">
                <a:solidFill>
                  <a:schemeClr val="tx1"/>
                </a:solidFill>
              </a:rPr>
              <a:t> 	Innen utgangen av november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nb-NO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331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255678-8422-4C1E-B5B4-5BF42B10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16807"/>
            <a:ext cx="7886700" cy="994172"/>
          </a:xfrm>
        </p:spPr>
        <p:txBody>
          <a:bodyPr/>
          <a:lstStyle/>
          <a:p>
            <a:pPr algn="ctr"/>
            <a:r>
              <a:rPr lang="nb-NO"/>
              <a:t>Arbeid i stab våren 2022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0D750ED-C66C-4917-80EB-6D0DBF029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356" y="2314576"/>
            <a:ext cx="7886700" cy="3547908"/>
          </a:xfrm>
        </p:spPr>
        <p:txBody>
          <a:bodyPr>
            <a:normAutofit fontScale="70000" lnSpcReduction="20000"/>
          </a:bodyPr>
          <a:lstStyle/>
          <a:p>
            <a:r>
              <a:rPr lang="nb-NO" sz="3100" dirty="0"/>
              <a:t>Fastsette tid for interne arbeidsmøter</a:t>
            </a:r>
          </a:p>
          <a:p>
            <a:r>
              <a:rPr lang="nb-NO" sz="3100" dirty="0"/>
              <a:t>Gjennomgå resultater, tolke / forstå, diskutere</a:t>
            </a:r>
          </a:p>
          <a:p>
            <a:r>
              <a:rPr lang="nb-NO" sz="3100" dirty="0"/>
              <a:t>Prioritere områder ut fra funn i resultatene; hva er viktigst?</a:t>
            </a:r>
          </a:p>
          <a:p>
            <a:r>
              <a:rPr lang="nb-NO" sz="3100" dirty="0"/>
              <a:t>Sette mål og tiltak ut fra funn i resultatene og fra diskusjon i møte </a:t>
            </a:r>
          </a:p>
          <a:p>
            <a:r>
              <a:rPr lang="nb-NO" sz="3100" dirty="0"/>
              <a:t>Lage handlingsplan med områder, tiltak, mål, ansvarlig og frist</a:t>
            </a:r>
          </a:p>
          <a:p>
            <a:r>
              <a:rPr lang="nb-NO" sz="3100" dirty="0"/>
              <a:t>Lage tidsplan for oppfølging og evaluering 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i="1" dirty="0"/>
              <a:t>Verneombudet skal involveres i alle deler av arbeidsmiljøarbeidet</a:t>
            </a:r>
            <a:br>
              <a:rPr lang="nb-NO" dirty="0"/>
            </a:br>
            <a:endParaRPr lang="nb-NO" dirty="0"/>
          </a:p>
        </p:txBody>
      </p:sp>
      <p:pic>
        <p:nvPicPr>
          <p:cNvPr id="7" name="Grafikk 6" descr="Office-arbeider hunn kontur">
            <a:extLst>
              <a:ext uri="{FF2B5EF4-FFF2-40B4-BE49-F238E27FC236}">
                <a16:creationId xmlns:a16="http://schemas.microsoft.com/office/drawing/2014/main" id="{B063B2F1-C603-44C6-AFBF-79E838AE4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01828" y="5260182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93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770D6F-A2D8-462E-AF19-ABCD27B5C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Handlingsplan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06BA9B1-78D1-45B2-A541-C8D92A194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Handlingsplan for </a:t>
            </a:r>
            <a:r>
              <a:rPr lang="nb-NO" b="1" dirty="0"/>
              <a:t>bevaringsområder</a:t>
            </a:r>
            <a:r>
              <a:rPr lang="nb-NO" dirty="0"/>
              <a:t> og </a:t>
            </a:r>
            <a:r>
              <a:rPr lang="nb-NO" b="1" dirty="0"/>
              <a:t>forbedringsområder</a:t>
            </a:r>
          </a:p>
          <a:p>
            <a:r>
              <a:rPr lang="nb-NO" dirty="0"/>
              <a:t>Minst tre tiltak på hvert område</a:t>
            </a:r>
          </a:p>
          <a:p>
            <a:r>
              <a:rPr lang="nb-NO" dirty="0"/>
              <a:t>Eksempel:</a:t>
            </a:r>
          </a:p>
          <a:p>
            <a:pPr lvl="1"/>
            <a:r>
              <a:rPr lang="nb-NO" sz="1600" dirty="0"/>
              <a:t> Bevaringsområde: </a:t>
            </a:r>
            <a:r>
              <a:rPr lang="nb-NO" sz="1600" i="1" dirty="0"/>
              <a:t>Bevare det gode samarbeidet i enheten</a:t>
            </a:r>
          </a:p>
          <a:p>
            <a:pPr lvl="1"/>
            <a:r>
              <a:rPr lang="nb-NO" sz="1600" dirty="0"/>
              <a:t>Tiltak: </a:t>
            </a:r>
            <a:r>
              <a:rPr lang="nb-NO" sz="1600" i="1" dirty="0"/>
              <a:t>Faste statusmøter</a:t>
            </a:r>
          </a:p>
          <a:p>
            <a:pPr lvl="1"/>
            <a:r>
              <a:rPr lang="nb-NO" sz="1600" dirty="0"/>
              <a:t>Beskrivelse av tiltak:  </a:t>
            </a:r>
            <a:r>
              <a:rPr lang="nb-NO" sz="1600" i="1" dirty="0"/>
              <a:t>Fortsette med faste morgenmøter for alle i staben</a:t>
            </a:r>
          </a:p>
          <a:p>
            <a:pPr lvl="1"/>
            <a:r>
              <a:rPr lang="nb-NO" sz="1600" dirty="0"/>
              <a:t>Mål: </a:t>
            </a:r>
            <a:r>
              <a:rPr lang="nb-NO" sz="1600" i="1" dirty="0"/>
              <a:t>Samkjørte kollegaer som er oppdatert på hva som skjer</a:t>
            </a:r>
          </a:p>
          <a:p>
            <a:pPr lvl="1"/>
            <a:r>
              <a:rPr lang="nb-NO" sz="1600" dirty="0"/>
              <a:t>Ansvarlig: </a:t>
            </a:r>
            <a:r>
              <a:rPr lang="nb-NO" sz="1600" i="1" dirty="0"/>
              <a:t>NN</a:t>
            </a:r>
          </a:p>
          <a:p>
            <a:pPr lvl="1"/>
            <a:r>
              <a:rPr lang="nb-NO" sz="1600" dirty="0"/>
              <a:t>Frist: </a:t>
            </a:r>
            <a:r>
              <a:rPr lang="nb-NO" sz="1600" i="1" dirty="0"/>
              <a:t>Oppstart umiddelbart. Evaluering:</a:t>
            </a:r>
            <a:r>
              <a:rPr lang="nb-NO" sz="1600" dirty="0"/>
              <a:t> </a:t>
            </a:r>
            <a:r>
              <a:rPr lang="nb-NO" sz="1600" i="1" dirty="0"/>
              <a:t>Juni, november (fortløpende)</a:t>
            </a:r>
          </a:p>
        </p:txBody>
      </p:sp>
    </p:spTree>
    <p:extLst>
      <p:ext uri="{BB962C8B-B14F-4D97-AF65-F5344CB8AC3E}">
        <p14:creationId xmlns:p14="http://schemas.microsoft.com/office/powerpoint/2010/main" val="3909419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48D93A-41C6-4AAD-A188-8CA4FA40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Handlingsplan, mal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79CFED-9BB6-450F-8822-283C59A60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https://kirken.no/globalassets/kirken.no/aktuelt/filer%202021/handlingsplan.docx</a:t>
            </a:r>
            <a:endParaRPr lang="nb-NO" dirty="0"/>
          </a:p>
          <a:p>
            <a:endParaRPr lang="nb-NO" dirty="0"/>
          </a:p>
          <a:p>
            <a:r>
              <a:rPr lang="nb-NO" dirty="0"/>
              <a:t>Bruk av handlingsplanen: </a:t>
            </a:r>
          </a:p>
          <a:p>
            <a:pPr lvl="1"/>
            <a:r>
              <a:rPr lang="nb-NO" dirty="0"/>
              <a:t>Regelmessig gjennomgang på stabsmøter/samlinger</a:t>
            </a:r>
          </a:p>
          <a:p>
            <a:pPr lvl="1"/>
            <a:r>
              <a:rPr lang="nb-NO" dirty="0"/>
              <a:t>Refleksjon / dialog omkring tiltak, effekt og utvikling</a:t>
            </a:r>
          </a:p>
          <a:p>
            <a:pPr lvl="1"/>
            <a:r>
              <a:rPr lang="nb-NO" dirty="0"/>
              <a:t>Evaluering og evt. justering av handlingsplan </a:t>
            </a:r>
          </a:p>
          <a:p>
            <a:pPr lvl="1"/>
            <a:r>
              <a:rPr lang="nb-NO" dirty="0"/>
              <a:t>Forts. oppfølging i henhold til plan</a:t>
            </a:r>
          </a:p>
        </p:txBody>
      </p:sp>
    </p:spTree>
    <p:extLst>
      <p:ext uri="{BB962C8B-B14F-4D97-AF65-F5344CB8AC3E}">
        <p14:creationId xmlns:p14="http://schemas.microsoft.com/office/powerpoint/2010/main" val="370233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48DF876E-5DCC-4C15-BA87-3AC8B7E63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533400"/>
            <a:ext cx="6000750" cy="571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93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4DF70A-E7DF-4840-A16E-B214793BD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Agenda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CA42D2C-06DD-4485-91C5-2321360038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sz="2400" dirty="0"/>
              <a:t>Hvilke rapporter har vi?</a:t>
            </a:r>
          </a:p>
          <a:p>
            <a:r>
              <a:rPr lang="nb-NO" sz="2400" dirty="0"/>
              <a:t>Presentasjon av rapporter</a:t>
            </a:r>
          </a:p>
          <a:p>
            <a:r>
              <a:rPr lang="nb-NO" sz="2400" dirty="0"/>
              <a:t>Oppfølgning av rapportene</a:t>
            </a:r>
          </a:p>
          <a:p>
            <a:r>
              <a:rPr lang="nb-NO" sz="2400" dirty="0"/>
              <a:t>Spørsmål og svar</a:t>
            </a:r>
          </a:p>
        </p:txBody>
      </p:sp>
    </p:spTree>
    <p:extLst>
      <p:ext uri="{BB962C8B-B14F-4D97-AF65-F5344CB8AC3E}">
        <p14:creationId xmlns:p14="http://schemas.microsoft.com/office/powerpoint/2010/main" val="640489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162EB44D-705E-4E33-9A24-CC9099BD4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566737"/>
            <a:ext cx="58674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48D93A-41C6-4AAD-A188-8CA4FA40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Handlingsplan, mal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79CFED-9BB6-450F-8822-283C59A60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Bruk av handlingsplanen: </a:t>
            </a:r>
          </a:p>
          <a:p>
            <a:pPr lvl="1"/>
            <a:r>
              <a:rPr lang="nb-NO" dirty="0"/>
              <a:t>Regelmessig gjennomgang på stabsmøter/samlinger</a:t>
            </a:r>
          </a:p>
          <a:p>
            <a:pPr lvl="1"/>
            <a:r>
              <a:rPr lang="nb-NO" dirty="0"/>
              <a:t>Refleksjon / dialog omkring tiltak, effekt og utvikling</a:t>
            </a:r>
          </a:p>
          <a:p>
            <a:pPr lvl="1"/>
            <a:r>
              <a:rPr lang="nb-NO" dirty="0"/>
              <a:t>Evaluering og evt. justering av handlingsplan </a:t>
            </a:r>
          </a:p>
          <a:p>
            <a:pPr lvl="1"/>
            <a:r>
              <a:rPr lang="nb-NO" dirty="0"/>
              <a:t>Forts. oppfølging i henhold til plan</a:t>
            </a:r>
          </a:p>
        </p:txBody>
      </p:sp>
    </p:spTree>
    <p:extLst>
      <p:ext uri="{BB962C8B-B14F-4D97-AF65-F5344CB8AC3E}">
        <p14:creationId xmlns:p14="http://schemas.microsoft.com/office/powerpoint/2010/main" val="2113915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400817-F64B-4FDA-BC94-E4626D963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Evaluering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E5A0E5-D49F-4468-9362-2ED43E8B5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/>
              <a:t>Flere former for evaluering: </a:t>
            </a:r>
            <a:br>
              <a:rPr lang="nb-NO" dirty="0"/>
            </a:br>
            <a:endParaRPr lang="nb-NO" dirty="0"/>
          </a:p>
          <a:p>
            <a:r>
              <a:rPr lang="nb-NO" b="1" dirty="0"/>
              <a:t>Effektevaluering</a:t>
            </a:r>
            <a:r>
              <a:rPr lang="nb-NO" dirty="0"/>
              <a:t> – hva har vi faktisk oppnådd?</a:t>
            </a:r>
            <a:br>
              <a:rPr lang="nb-NO" dirty="0"/>
            </a:br>
            <a:endParaRPr lang="nb-NO" dirty="0"/>
          </a:p>
          <a:p>
            <a:r>
              <a:rPr lang="nb-NO" b="1" dirty="0"/>
              <a:t>Prosessevaluering</a:t>
            </a:r>
            <a:r>
              <a:rPr lang="nb-NO" dirty="0"/>
              <a:t> – hvordan har oppfølgingsprosessen vært? Hva fungerte godt og mindre godt? Hva har vi lært av dette?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sz="2400" i="1" dirty="0"/>
              <a:t>Husk at arbeid med resultater, tilbakemeldinger, utarbeidelse av handlingsplan, oppfølging og evaluering er verdifulle tiltak som i seg selv kan bidra til et godt / bedre arbeidsmiljø</a:t>
            </a:r>
          </a:p>
          <a:p>
            <a:endParaRPr lang="nb-NO" dirty="0"/>
          </a:p>
        </p:txBody>
      </p:sp>
      <p:pic>
        <p:nvPicPr>
          <p:cNvPr id="11" name="Grafikk 10" descr="Omriss av et engleansikt med heldekkende fyll">
            <a:extLst>
              <a:ext uri="{FF2B5EF4-FFF2-40B4-BE49-F238E27FC236}">
                <a16:creationId xmlns:a16="http://schemas.microsoft.com/office/drawing/2014/main" id="{23223FC6-AC0D-4F06-AB1A-BFC7292B4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5094" y="5492764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33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465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68A2BF7-7046-441F-8B7B-61D38FC4E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690"/>
            <a:ext cx="9144000" cy="575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96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B8539F-A763-4C1E-A0C2-DC5792CF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Hvor finner LEDER Ressurser?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7B20887-8A71-4201-A78A-97DCC9B6D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635" y="5427406"/>
            <a:ext cx="8109509" cy="858753"/>
          </a:xfrm>
        </p:spPr>
        <p:txBody>
          <a:bodyPr/>
          <a:lstStyle/>
          <a:p>
            <a:pPr marL="0" indent="0">
              <a:buNone/>
            </a:pPr>
            <a:r>
              <a:rPr lang="nb-NO" dirty="0">
                <a:hlinkClick r:id="rId2"/>
              </a:rPr>
              <a:t>https://kirken.no/nb-NO/om-kirken/for-medarbeidere/medarbeiderunders%C3%B8kelse/ressursside-ledere/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4E3C855-FC04-494D-BF59-BA4CC4833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008648"/>
            <a:ext cx="4219565" cy="34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37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Resultatrapporter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94753" y="2256076"/>
            <a:ext cx="8109509" cy="3980132"/>
          </a:xfrm>
        </p:spPr>
        <p:txBody>
          <a:bodyPr/>
          <a:lstStyle/>
          <a:p>
            <a:r>
              <a:rPr lang="nb-NO" sz="2400" dirty="0"/>
              <a:t>Hele trossamfunnet Den norske kirke</a:t>
            </a:r>
          </a:p>
          <a:p>
            <a:r>
              <a:rPr lang="nb-NO" sz="2400" dirty="0"/>
              <a:t>Kirkelige fellesråd (fellesrådsområdet)</a:t>
            </a:r>
          </a:p>
          <a:p>
            <a:r>
              <a:rPr lang="nb-NO" sz="2400" dirty="0"/>
              <a:t>Kirkevergekontor</a:t>
            </a:r>
          </a:p>
          <a:p>
            <a:r>
              <a:rPr lang="nb-NO" sz="2400" dirty="0"/>
              <a:t>Avdelinger i fellesrådet (gravplass)</a:t>
            </a:r>
          </a:p>
          <a:p>
            <a:r>
              <a:rPr lang="nb-NO" sz="2400" dirty="0"/>
              <a:t>Menigheter i de største kommunene</a:t>
            </a:r>
          </a:p>
          <a:p>
            <a:r>
              <a:rPr lang="nb-NO" sz="2400" dirty="0"/>
              <a:t>Prestene i bispedømmet</a:t>
            </a:r>
          </a:p>
          <a:p>
            <a:r>
              <a:rPr lang="nb-NO" sz="2400" dirty="0"/>
              <a:t>Prostene</a:t>
            </a:r>
          </a:p>
          <a:p>
            <a:r>
              <a:rPr lang="nb-NO" sz="2400" dirty="0"/>
              <a:t>Prestene i prostiet</a:t>
            </a:r>
          </a:p>
          <a:p>
            <a:r>
              <a:rPr lang="nb-NO" sz="2400" dirty="0"/>
              <a:t>Bispedømmekontoret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endParaRPr lang="nb-NO" sz="2400" dirty="0"/>
          </a:p>
          <a:p>
            <a:endParaRPr lang="nb-NO" sz="2400" dirty="0"/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49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B3625D-5F35-41B5-9B69-CB0E9105A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Hvilke enheter får rapport?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16513D2-1E84-4FFE-BC71-A866C8B481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753" y="2138089"/>
            <a:ext cx="8109509" cy="4218466"/>
          </a:xfrm>
        </p:spPr>
        <p:txBody>
          <a:bodyPr/>
          <a:lstStyle/>
          <a:p>
            <a:r>
              <a:rPr lang="nb-NO" sz="2400" dirty="0"/>
              <a:t>Det blir bare laget rapporter for enheter med 5 eller flere svar, av hensyn til konfidensialitet.</a:t>
            </a:r>
          </a:p>
          <a:p>
            <a:pPr lvl="1"/>
            <a:r>
              <a:rPr lang="nb-NO" dirty="0"/>
              <a:t>Prestene regnes ikke med i dette tallet for menighetsstaber og fellesrådsområder.</a:t>
            </a:r>
          </a:p>
          <a:p>
            <a:r>
              <a:rPr lang="nb-NO" sz="2400" dirty="0"/>
              <a:t>Menighetsstaber der disse ble innmeldt/registrert.</a:t>
            </a:r>
          </a:p>
          <a:p>
            <a:pPr lvl="1"/>
            <a:r>
              <a:rPr lang="nb-NO" dirty="0"/>
              <a:t>I de største kommunene</a:t>
            </a:r>
          </a:p>
          <a:p>
            <a:r>
              <a:rPr lang="nb-NO" sz="2400" dirty="0"/>
              <a:t>Fellesråd/menighetsråd i ettsoknskommuner med færre enn fem svar:</a:t>
            </a:r>
          </a:p>
          <a:p>
            <a:pPr lvl="1"/>
            <a:r>
              <a:rPr lang="nb-NO" dirty="0"/>
              <a:t>Kan bestille rapport for alle fellesråd i prostiet</a:t>
            </a:r>
          </a:p>
          <a:p>
            <a:pPr lvl="1"/>
            <a:r>
              <a:rPr lang="nb-NO" dirty="0"/>
              <a:t>Krever samtykke fra alle kirkeverger i prostiet</a:t>
            </a:r>
          </a:p>
          <a:p>
            <a:pPr marL="0" indent="0">
              <a:buNone/>
            </a:pP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629936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F13EF7-CE1B-4459-9E21-70A5B852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Etterbestilling av rapporter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3B1A208-E4D9-4548-8C27-C124B61D20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sz="2400" dirty="0"/>
              <a:t>For menighetsstaber med 5 eller flere svar, kan det etterbestilles resultatrapport.</a:t>
            </a:r>
          </a:p>
          <a:p>
            <a:r>
              <a:rPr lang="nb-NO" sz="2400" dirty="0"/>
              <a:t>Kirkevergen kan sende bestilling til Kirkerådet:</a:t>
            </a:r>
          </a:p>
          <a:p>
            <a:pPr marL="0" indent="0">
              <a:buNone/>
            </a:pPr>
            <a:r>
              <a:rPr lang="nb-NO" sz="2400" dirty="0"/>
              <a:t>	</a:t>
            </a:r>
            <a:r>
              <a:rPr lang="nb-NO" sz="2400" dirty="0">
                <a:hlinkClick r:id="rId2"/>
              </a:rPr>
              <a:t>mh625@kirken.no</a:t>
            </a:r>
            <a:r>
              <a:rPr lang="nb-NO" sz="2400" dirty="0"/>
              <a:t> </a:t>
            </a:r>
            <a:r>
              <a:rPr lang="nb-NO" sz="1800" dirty="0"/>
              <a:t>(Maude Chinhengo Hals, HR-sjef) 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59481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129CA3-BA97-439F-A7E3-5F2CEE549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Hvem er med i rapportene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B3202B7-F730-4ED1-84EA-14960A82E1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sz="2400" dirty="0"/>
              <a:t>Alle ansatte i enheten.</a:t>
            </a:r>
          </a:p>
          <a:p>
            <a:r>
              <a:rPr lang="nb-NO" sz="2400" dirty="0"/>
              <a:t>Leder inngår ikke i rapport for egen enhet. </a:t>
            </a:r>
          </a:p>
          <a:p>
            <a:r>
              <a:rPr lang="nb-NO" sz="2400" dirty="0"/>
              <a:t>Prestenes svar om ledelse inngår ikke rapportene for menighetsstaber og fellesrådsområdet.</a:t>
            </a:r>
          </a:p>
        </p:txBody>
      </p:sp>
    </p:spTree>
    <p:extLst>
      <p:ext uri="{BB962C8B-B14F-4D97-AF65-F5344CB8AC3E}">
        <p14:creationId xmlns:p14="http://schemas.microsoft.com/office/powerpoint/2010/main" val="1032253306"/>
      </p:ext>
    </p:extLst>
  </p:cSld>
  <p:clrMapOvr>
    <a:masterClrMapping/>
  </p:clrMapOvr>
</p:sld>
</file>

<file path=ppt/theme/theme1.xml><?xml version="1.0" encoding="utf-8"?>
<a:theme xmlns:a="http://schemas.openxmlformats.org/drawingml/2006/main" name="Dnk_powerpointmal_2015_bokma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nk_powerpointmal_2015_bokmaal.potx [Skrivebeskyttet]" id="{D18199B5-FF30-40A4-9689-A0BED7FD0420}" vid="{00FFC2FD-C5BB-44D4-AE07-9F6EA5929D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dnk_powerpointmal_2015_bokmaal</Template>
  <TotalTime>513</TotalTime>
  <Words>742</Words>
  <Application>Microsoft Office PowerPoint</Application>
  <PresentationFormat>Skjermfremvisning (4:3)</PresentationFormat>
  <Paragraphs>125</Paragraphs>
  <Slides>33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38" baseType="lpstr">
      <vt:lpstr>Arial</vt:lpstr>
      <vt:lpstr>Calibri</vt:lpstr>
      <vt:lpstr>Georgia</vt:lpstr>
      <vt:lpstr>Times New Roman</vt:lpstr>
      <vt:lpstr>Dnk_powerpointmal_2015_bokmaal</vt:lpstr>
      <vt:lpstr>PowerPoint-presentasjon</vt:lpstr>
      <vt:lpstr>Medarbeiderundersøkelse 2021</vt:lpstr>
      <vt:lpstr>Agenda</vt:lpstr>
      <vt:lpstr>PowerPoint-presentasjon</vt:lpstr>
      <vt:lpstr>Hvor finner LEDER Ressurser?</vt:lpstr>
      <vt:lpstr>Resultatrapporter</vt:lpstr>
      <vt:lpstr>Hvilke enheter får rapport?</vt:lpstr>
      <vt:lpstr>Etterbestilling av rapporter</vt:lpstr>
      <vt:lpstr>Hvem er med i rapportene</vt:lpstr>
      <vt:lpstr>Prosess</vt:lpstr>
      <vt:lpstr>Bedriftshelsetjeneste</vt:lpstr>
      <vt:lpstr>Hvordan Leses og presenteres rapportene?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Fremdriftsplan 2022   </vt:lpstr>
      <vt:lpstr>Arbeid i stab våren 2022</vt:lpstr>
      <vt:lpstr>Handlingsplan</vt:lpstr>
      <vt:lpstr>Handlingsplan, mal</vt:lpstr>
      <vt:lpstr>PowerPoint-presentasjon</vt:lpstr>
      <vt:lpstr>PowerPoint-presentasjon</vt:lpstr>
      <vt:lpstr>Handlingsplan, mal</vt:lpstr>
      <vt:lpstr>Evaluering</vt:lpstr>
      <vt:lpstr>PowerPoint-presentasjon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Gunnar Rønnestad</dc:creator>
  <cp:lastModifiedBy>Gunnar Rønnestad</cp:lastModifiedBy>
  <cp:revision>33</cp:revision>
  <dcterms:created xsi:type="dcterms:W3CDTF">2021-11-23T11:52:52Z</dcterms:created>
  <dcterms:modified xsi:type="dcterms:W3CDTF">2021-11-25T08:41:05Z</dcterms:modified>
</cp:coreProperties>
</file>